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69" r:id="rId4"/>
    <p:sldId id="270" r:id="rId5"/>
    <p:sldId id="271" r:id="rId6"/>
    <p:sldId id="274" r:id="rId7"/>
    <p:sldId id="273" r:id="rId8"/>
    <p:sldId id="275" r:id="rId9"/>
    <p:sldId id="276" r:id="rId10"/>
    <p:sldId id="277" r:id="rId11"/>
    <p:sldId id="268" r:id="rId12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04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520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9482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7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41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821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744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6318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148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679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4345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2100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7143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8197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859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608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2602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6F8E4-5E8B-4AFC-9F34-31079732856A}" type="datetimeFigureOut">
              <a:rPr lang="ar-SA" smtClean="0"/>
              <a:t>24/11/1434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4828A-8FA5-44F5-A85C-590EB34180A6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56951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uclear logo low 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14400"/>
            <a:ext cx="12192000" cy="84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A" dirty="0" smtClean="0"/>
              <a:t>إعراب التعجب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ar-SA" sz="2800" b="1" dirty="0" smtClean="0"/>
              <a:t>إعراب أسلوب التعجب :</a:t>
            </a:r>
            <a:endParaRPr lang="ar-SA" sz="2800" dirty="0" smtClean="0"/>
          </a:p>
          <a:p>
            <a:r>
              <a:rPr lang="ar-SA" sz="2800" dirty="0"/>
              <a:t>أجمل بالسماء</a:t>
            </a:r>
          </a:p>
          <a:p>
            <a:r>
              <a:rPr lang="ar-SA" sz="2800" dirty="0"/>
              <a:t>أجملْ : فعل ماض جامد مبني على السكون جاء على صورة الأمر .</a:t>
            </a:r>
          </a:p>
          <a:p>
            <a:r>
              <a:rPr lang="ar-SA" sz="2800" dirty="0"/>
              <a:t>بالسماء : الباء حرف جر زائد ، والسماء فاعل مرفوع بضمة مقدرة على آخره منع من ظهورها اشتغال المحل بحركة حرف الجر الزائد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0" y="913387"/>
            <a:ext cx="6823374" cy="42903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55970" y="1190050"/>
            <a:ext cx="4221027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عمر الأعمى</a:t>
            </a:r>
          </a:p>
          <a:p>
            <a:r>
              <a:rPr lang="ar-SA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محمد بدير</a:t>
            </a:r>
          </a:p>
          <a:p>
            <a:r>
              <a:rPr lang="ar-SA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سلمان باقدو</a:t>
            </a:r>
          </a:p>
          <a:p>
            <a:r>
              <a:rPr lang="ar-SA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عبدالعزيز نصار</a:t>
            </a:r>
          </a:p>
          <a:p>
            <a:r>
              <a:rPr lang="ar-SA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عبدالعزيز الغامدي</a:t>
            </a:r>
          </a:p>
          <a:p>
            <a:r>
              <a:rPr lang="ar-SA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مصلح الزهراني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7281" y="5345033"/>
            <a:ext cx="6811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ar-SA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إشراف الأستاذ: علي آل هادي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86407" y="55645"/>
            <a:ext cx="496161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7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شكراً لاستماعكم</a:t>
            </a:r>
            <a:endParaRPr lang="en-US" sz="7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37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6544" y="2110595"/>
            <a:ext cx="1018467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sz="6000" b="1" dirty="0"/>
              <a:t>هو استعظام فعل فاعلٍ ظاهر المزية . وأسلوب التعجب يدل على تميز شيء بصفة تثير الإعجاب والدهشة .</a:t>
            </a:r>
            <a:endParaRPr lang="ar-SA" sz="6000" dirty="0"/>
          </a:p>
          <a:p>
            <a:pPr algn="ctr"/>
            <a:r>
              <a:rPr lang="ar-SA" sz="6000" dirty="0"/>
              <a:t/>
            </a:r>
            <a:br>
              <a:rPr lang="ar-SA" sz="6000" dirty="0"/>
            </a:br>
            <a:endParaRPr lang="ar-SA" sz="6000" dirty="0"/>
          </a:p>
        </p:txBody>
      </p:sp>
      <p:sp>
        <p:nvSpPr>
          <p:cNvPr id="2" name="Rectangle 1"/>
          <p:cNvSpPr/>
          <p:nvPr/>
        </p:nvSpPr>
        <p:spPr>
          <a:xfrm>
            <a:off x="2539636" y="1872631"/>
            <a:ext cx="7138493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239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التعجب</a:t>
            </a:r>
            <a:endParaRPr lang="en-US" sz="239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2 -0.46088 " pathEditMode="relative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2" grpId="1"/>
      <p:bldP spid="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4000" dirty="0" smtClean="0"/>
              <a:t>صيغتا التعجب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ar-SA" sz="3600" b="1" dirty="0"/>
              <a:t>وهما صيغتان للتعجب من الشيء ويكونان على وزن </a:t>
            </a:r>
            <a:r>
              <a:rPr lang="ar-SA" sz="3600" dirty="0" smtClean="0"/>
              <a:t>:</a:t>
            </a:r>
          </a:p>
          <a:p>
            <a:pPr marL="0" indent="0" algn="ctr">
              <a:buNone/>
            </a:pPr>
            <a:r>
              <a:rPr lang="ar-SA" sz="3600" dirty="0"/>
              <a:t> " ما أفعَل  "     و   " أفعِلْ بـ "</a:t>
            </a:r>
          </a:p>
          <a:p>
            <a:pPr marL="0" indent="0" algn="ctr">
              <a:buNone/>
            </a:pPr>
            <a:r>
              <a:rPr lang="ar-SA" sz="3600" b="1" dirty="0"/>
              <a:t>وهما فعلان ماضيان مدلولهما واحدٌ , وهو إنشاء التعجب وإعجاب المتكلم وتأثره بهذه الصفة.</a:t>
            </a:r>
            <a:endParaRPr lang="ar-SA" sz="36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4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4000" dirty="0" smtClean="0"/>
              <a:t>صيغتا التعجب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22778" cy="32268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ar-SA" sz="3200" dirty="0"/>
              <a:t>1. " ما أفْعَلَ " ( ما + فعل ماضٍ على وزن أفْعَل + اسم منصوب ) :</a:t>
            </a:r>
          </a:p>
          <a:p>
            <a:pPr marL="0" indent="0">
              <a:buNone/>
            </a:pPr>
            <a:r>
              <a:rPr lang="ar-SA" sz="3200" dirty="0"/>
              <a:t> </a:t>
            </a:r>
          </a:p>
          <a:p>
            <a:pPr marL="0" indent="0">
              <a:buNone/>
            </a:pPr>
            <a:r>
              <a:rPr lang="ar-SA" sz="3200" dirty="0"/>
              <a:t>ـ " ما أجْمَل الفضيلة ! </a:t>
            </a:r>
            <a:r>
              <a:rPr lang="ar-SA" sz="3200" dirty="0" smtClean="0"/>
              <a:t>"</a:t>
            </a:r>
            <a:endParaRPr lang="ar-SA" sz="3200" dirty="0"/>
          </a:p>
          <a:p>
            <a:pPr marL="0" indent="0">
              <a:buNone/>
            </a:pPr>
            <a:r>
              <a:rPr lang="ar-SA" sz="3200" dirty="0"/>
              <a:t>ـ " ما أحسنَ العِلم ! وأقْبَح الجهل ! ".    </a:t>
            </a:r>
            <a:r>
              <a:rPr lang="ar-SA" sz="3200" dirty="0" smtClean="0"/>
              <a:t> </a:t>
            </a:r>
            <a:endParaRPr lang="ar-SA" sz="3200" dirty="0"/>
          </a:p>
          <a:p>
            <a:pPr marL="0" indent="0">
              <a:buNone/>
            </a:pPr>
            <a:r>
              <a:rPr lang="ar-SA" sz="3200" dirty="0"/>
              <a:t>ـ ما </a:t>
            </a:r>
            <a:r>
              <a:rPr lang="ar-SA" sz="3200" dirty="0" smtClean="0"/>
              <a:t>أقوى الأمواج !</a:t>
            </a:r>
            <a:endParaRPr lang="ar-SA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4000" dirty="0" smtClean="0"/>
              <a:t>صيغتا التعجب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730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ar-SA" sz="3200" dirty="0" smtClean="0"/>
              <a:t>2. </a:t>
            </a:r>
            <a:r>
              <a:rPr lang="ar-SA" sz="3200" dirty="0"/>
              <a:t>" أفْعِل بـ " ( فعل ماضٍ على وزن أفْعِلْ + حرف جر الباء + اسم مجرور) :</a:t>
            </a:r>
          </a:p>
          <a:p>
            <a:pPr marL="0" indent="0">
              <a:buNone/>
            </a:pPr>
            <a:r>
              <a:rPr lang="ar-SA" sz="3200" dirty="0"/>
              <a:t> ـ أحْبِبْ بأيامِهِ أحبب </a:t>
            </a:r>
            <a:r>
              <a:rPr lang="ar-SA" sz="3200" dirty="0" smtClean="0"/>
              <a:t>!</a:t>
            </a:r>
            <a:endParaRPr lang="ar-SA" sz="3200" dirty="0"/>
          </a:p>
          <a:p>
            <a:pPr marL="0" indent="0">
              <a:buNone/>
            </a:pPr>
            <a:r>
              <a:rPr lang="ar-SA" sz="3200" dirty="0" smtClean="0"/>
              <a:t>ـ أحْسِن بالرجلِ أن يصدق ! </a:t>
            </a:r>
          </a:p>
          <a:p>
            <a:pPr marL="0" indent="0">
              <a:buNone/>
            </a:pPr>
            <a:r>
              <a:rPr lang="ar-SA" sz="3200" dirty="0" smtClean="0"/>
              <a:t>ـ  </a:t>
            </a:r>
            <a:r>
              <a:rPr lang="ar-SA" sz="3200" dirty="0"/>
              <a:t>أكْرِم بزيدٍ </a:t>
            </a:r>
            <a:r>
              <a:rPr lang="ar-SA" sz="3200" dirty="0" smtClean="0"/>
              <a:t>!   </a:t>
            </a:r>
            <a:endParaRPr lang="ar-SA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8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A" dirty="0" smtClean="0"/>
              <a:t>ملاحظة مهمة: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SA" sz="3200" dirty="0"/>
              <a:t>يدل على صيغة التعجب في الكتابة بعلامة الترقيم (!) وفي الكلام يُعبّر عنه بتغيير نغمة الصوت تغييراً ينبئ عن الدهشة أو الانفعال .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401" y="2942892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A" dirty="0" smtClean="0"/>
              <a:t>فعل التعجب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ar-SA" sz="2800" dirty="0"/>
              <a:t>نستخدم فعلا </a:t>
            </a:r>
            <a:r>
              <a:rPr lang="ar-SA" sz="2800" dirty="0" smtClean="0"/>
              <a:t>للتعجب </a:t>
            </a:r>
            <a:r>
              <a:rPr lang="ar-SA" sz="2800" dirty="0"/>
              <a:t>إذا كان الفعل المراد التعجب منه ثلاثياً , مثبتاً , مبنياً للمعلوم ليس الوصف منه على وزن (أفَعَل  فَعْلاء) وكما </a:t>
            </a:r>
            <a:r>
              <a:rPr lang="ar-SA" sz="2800" dirty="0" smtClean="0"/>
              <a:t>لاحظنا في </a:t>
            </a:r>
            <a:r>
              <a:rPr lang="ar-SA" sz="2800" dirty="0"/>
              <a:t>الأمثلة السابقة جاز التعجب منه مباشرة </a:t>
            </a:r>
            <a:r>
              <a:rPr lang="ar-SA" sz="2800" dirty="0" smtClean="0"/>
              <a:t>.</a:t>
            </a:r>
          </a:p>
          <a:p>
            <a:r>
              <a:rPr lang="ar-SA" sz="2800" dirty="0" smtClean="0"/>
              <a:t>ونتوصل </a:t>
            </a:r>
            <a:r>
              <a:rPr lang="ar-SA" sz="2800" dirty="0"/>
              <a:t>إلى التعجب باستخدام فعل مساعد نذكر بعده المصدر إذا كان الفعل غير ثلاثي , أو كان الوصف منه على وزن ( أفْعَل  فَعْلاء ) .</a:t>
            </a:r>
          </a:p>
          <a:p>
            <a:r>
              <a:rPr lang="ar-SA" sz="2800" dirty="0"/>
              <a:t>ـ ما أصْفَى زرقة السماء </a:t>
            </a:r>
            <a:r>
              <a:rPr lang="ar-SA" sz="2800" dirty="0" smtClean="0"/>
              <a:t>!</a:t>
            </a:r>
            <a:endParaRPr lang="ar-SA" sz="2800" dirty="0"/>
          </a:p>
          <a:p>
            <a:r>
              <a:rPr lang="ar-SA" sz="2800" dirty="0"/>
              <a:t> ـ ما أشَدَّ اضطراب الأمواج!   </a:t>
            </a:r>
          </a:p>
          <a:p>
            <a:r>
              <a:rPr lang="ar-SA" sz="2800" dirty="0"/>
              <a:t>ـ ما أقْوَى الشمس وقت الظهيرة </a:t>
            </a:r>
            <a:r>
              <a:rPr lang="ar-SA" sz="2800" dirty="0" smtClean="0"/>
              <a:t>!</a:t>
            </a:r>
            <a:endParaRPr lang="ar-SA" sz="2800" dirty="0"/>
          </a:p>
          <a:p>
            <a:r>
              <a:rPr lang="ar-SA" sz="2800" dirty="0"/>
              <a:t>ـ ما أوْجَبَ احترامً الوالدين ! 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A" dirty="0" smtClean="0"/>
              <a:t>فعل التعجب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ar-SA" sz="2800" dirty="0" smtClean="0"/>
              <a:t>ونتوصل </a:t>
            </a:r>
            <a:r>
              <a:rPr lang="ar-SA" sz="2800" dirty="0"/>
              <a:t>إلى التعجب باستخدام فعل منفي , أو فعل مبني للمجهول باستخدام فعل مساعد ثاني نأتي بعده بالمصدر .</a:t>
            </a:r>
          </a:p>
          <a:p>
            <a:r>
              <a:rPr lang="ar-SA" sz="2800" b="1" dirty="0"/>
              <a:t>ـ ما أحقُّ </a:t>
            </a:r>
            <a:r>
              <a:rPr lang="ar-SA" sz="2800" dirty="0"/>
              <a:t>ألاّ يُجْحَدَ</a:t>
            </a:r>
            <a:r>
              <a:rPr lang="ar-SA" sz="2800" b="1" dirty="0"/>
              <a:t> فضلُك !</a:t>
            </a:r>
            <a:endParaRPr lang="ar-SA" sz="2800" dirty="0"/>
          </a:p>
          <a:p>
            <a:r>
              <a:rPr lang="ar-SA" sz="2800" b="1" dirty="0"/>
              <a:t>ـ ما </a:t>
            </a:r>
            <a:r>
              <a:rPr lang="ar-SA" sz="2800" b="1" dirty="0" smtClean="0"/>
              <a:t>أجدر</a:t>
            </a:r>
            <a:r>
              <a:rPr lang="ar-SA" sz="2800" dirty="0"/>
              <a:t> ألاّ </a:t>
            </a:r>
            <a:r>
              <a:rPr lang="ar-SA" sz="2800" dirty="0" smtClean="0"/>
              <a:t>يَنسى</a:t>
            </a:r>
            <a:r>
              <a:rPr lang="ar-SA" sz="2800" b="1" dirty="0"/>
              <a:t> الناس ما تُقدِّم لهم من خير !</a:t>
            </a:r>
            <a:endParaRPr lang="ar-SA" sz="2800" dirty="0"/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7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A" dirty="0" smtClean="0"/>
              <a:t>إعراب التعجب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ar-SA" sz="2800" b="1" smtClean="0"/>
              <a:t>إعراب أسلوب التعجب :</a:t>
            </a:r>
            <a:endParaRPr lang="ar-SA" sz="2800" smtClean="0"/>
          </a:p>
          <a:p>
            <a:pPr marL="0" indent="0">
              <a:buNone/>
            </a:pPr>
            <a:r>
              <a:rPr lang="ar-SA" sz="2800" smtClean="0"/>
              <a:t>ما أجمل السماء</a:t>
            </a:r>
          </a:p>
          <a:p>
            <a:r>
              <a:rPr lang="ar-SA" sz="2800" smtClean="0"/>
              <a:t>ما : تعجبية مبنية على السكون في محل رفع مبتدأ .</a:t>
            </a:r>
          </a:p>
          <a:p>
            <a:r>
              <a:rPr lang="ar-SA" sz="2800" smtClean="0"/>
              <a:t>أجمل : فعل ماض جامد مبني على الفتح ، وفاعله ضمير مستتر فيه جوازا تقديره : هو يعود على ما .</a:t>
            </a:r>
          </a:p>
          <a:p>
            <a:r>
              <a:rPr lang="ar-SA" sz="2800" smtClean="0"/>
              <a:t>السماء : مفعول به منصوب وعلامة نصبه الفتحة .</a:t>
            </a:r>
          </a:p>
          <a:p>
            <a:pPr marL="0" indent="0">
              <a:buNone/>
            </a:pPr>
            <a:r>
              <a:rPr lang="ar-SA" sz="2800" smtClean="0"/>
              <a:t>والجملة الفعلية في محل رفع خبر المبتدأ " ما " .</a:t>
            </a:r>
            <a:endParaRPr lang="ar-S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00" y="769667"/>
            <a:ext cx="1502599" cy="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1502</TotalTime>
  <Words>299</Words>
  <Application>Microsoft Office PowerPoint</Application>
  <PresentationFormat>Widescreen</PresentationFormat>
  <Paragraphs>51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Times New Roman</vt:lpstr>
      <vt:lpstr>Trebuchet MS</vt:lpstr>
      <vt:lpstr>Berlin</vt:lpstr>
      <vt:lpstr>PowerPoint Presentation</vt:lpstr>
      <vt:lpstr>PowerPoint Presentation</vt:lpstr>
      <vt:lpstr>صيغتا التعجب</vt:lpstr>
      <vt:lpstr>صيغتا التعجب</vt:lpstr>
      <vt:lpstr>صيغتا التعجب</vt:lpstr>
      <vt:lpstr>ملاحظة مهمة:</vt:lpstr>
      <vt:lpstr>فعل التعجب</vt:lpstr>
      <vt:lpstr>فعل التعجب</vt:lpstr>
      <vt:lpstr>إعراب التعجب</vt:lpstr>
      <vt:lpstr>إعراب التعجب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alama</dc:creator>
  <cp:lastModifiedBy>عبدالعزيز نصار</cp:lastModifiedBy>
  <cp:revision>49</cp:revision>
  <dcterms:created xsi:type="dcterms:W3CDTF">2013-09-24T14:10:08Z</dcterms:created>
  <dcterms:modified xsi:type="dcterms:W3CDTF">2013-09-28T17:06:10Z</dcterms:modified>
</cp:coreProperties>
</file>